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9" r:id="rId2"/>
    <p:sldId id="321" r:id="rId3"/>
    <p:sldId id="325" r:id="rId4"/>
    <p:sldId id="324" r:id="rId5"/>
    <p:sldId id="322" r:id="rId6"/>
    <p:sldId id="323" r:id="rId7"/>
    <p:sldId id="312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2">
          <p15:clr>
            <a:srgbClr val="A4A3A4"/>
          </p15:clr>
        </p15:guide>
        <p15:guide id="2" pos="3839">
          <p15:clr>
            <a:srgbClr val="A4A3A4"/>
          </p15:clr>
        </p15:guide>
        <p15:guide id="3" pos="5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07" autoAdjust="0"/>
    <p:restoredTop sz="89850" autoAdjust="0"/>
  </p:normalViewPr>
  <p:slideViewPr>
    <p:cSldViewPr snapToGrid="0">
      <p:cViewPr varScale="1">
        <p:scale>
          <a:sx n="65" d="100"/>
          <a:sy n="65" d="100"/>
        </p:scale>
        <p:origin x="264" y="60"/>
      </p:cViewPr>
      <p:guideLst>
        <p:guide orient="horz" pos="2182"/>
        <p:guide pos="3839"/>
        <p:guide pos="596"/>
      </p:guideLst>
    </p:cSldViewPr>
  </p:slideViewPr>
  <p:outlineViewPr>
    <p:cViewPr>
      <p:scale>
        <a:sx n="33" d="100"/>
        <a:sy n="33" d="100"/>
      </p:scale>
      <p:origin x="0" y="-1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307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 lvl="0"/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 lvl="0"/>
            <a:fld id="{872BFC85-49E4-447A-A7E3-16153CB2FE2A}" type="datetime1">
              <a:rPr lang="en-IN" smtClean="0"/>
              <a:t>24-11-2025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 lvl="0"/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 lvl="0"/>
            <a:fld id="{9F1072A3-100F-40A9-915F-8D2D9E6962D8}" type="slidenum">
              <a:rPr lang="en-IN" smtClean="0"/>
              <a:t>‹N°›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 lvl="0"/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 lvl="0"/>
            <a:fld id="{1071B50E-4C60-4F9E-B773-52059170945B}" type="datetime1">
              <a:rPr lang="en-IN" smtClean="0"/>
              <a:t>24-11-2025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pPr lvl="0">
              <a:defRPr/>
            </a:pPr>
            <a:r>
              <a:rPr lang="en-US"/>
              <a:t>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 lvl="0"/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 lvl="0"/>
            <a:fld id="{79230CFA-805A-4FD3-B3A0-DAAA5993DA17}" type="slidenum">
              <a:rPr lang="en-IN" smtClean="0"/>
              <a:t>‹N°›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30CFA-805A-4FD3-B3A0-DAAA5993DA17}" type="slidenum">
              <a:rPr lang="en-IN" smtClean="0"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04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ko-KR"/>
              <a:t>- </a:t>
            </a:r>
            <a:r>
              <a:rPr lang="ko-KR" altLang="en-US"/>
              <a:t>과학기술정보통신부 영문 명칭</a:t>
            </a:r>
            <a:r>
              <a:rPr lang="en-US" altLang="ko-KR"/>
              <a:t>: Ministry of Science and ICT, MSIT</a:t>
            </a:r>
          </a:p>
          <a:p>
            <a:pPr marL="0" lvl="0" indent="0">
              <a:buFontTx/>
              <a:buNone/>
              <a:defRPr/>
            </a:pPr>
            <a:r>
              <a:rPr lang="en-US"/>
              <a:t>- H2GATHER, ‘25~’29, 369.25</a:t>
            </a:r>
            <a:r>
              <a:rPr lang="ko-KR" altLang="en-US"/>
              <a:t>억원</a:t>
            </a:r>
            <a:r>
              <a:rPr lang="en-US" altLang="ko-KR"/>
              <a:t>, </a:t>
            </a:r>
            <a:r>
              <a:rPr lang="ko-KR" altLang="en-US"/>
              <a:t>글로벌 </a:t>
            </a:r>
            <a:r>
              <a:rPr lang="en-US" altLang="ko-KR"/>
              <a:t>C.L.E.A.N, ’25~’29, 400.25</a:t>
            </a:r>
            <a:r>
              <a:rPr lang="ko-KR" altLang="en-US"/>
              <a:t>억원</a:t>
            </a:r>
          </a:p>
          <a:p>
            <a:pPr marL="0" lvl="0" indent="0">
              <a:buFontTx/>
              <a:buNone/>
              <a:defRPr/>
            </a:pPr>
            <a:r>
              <a:rPr lang="ko-KR" altLang="en-US"/>
              <a:t>글로벌 C.L.E.A.N(CCU Large-Scale Emission-reduction Associative Network)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30CFA-805A-4FD3-B3A0-DAAA5993DA17}" type="slidenum">
              <a:rPr lang="en-IN" smtClean="0"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41060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30CFA-805A-4FD3-B3A0-DAAA5993DA17}" type="slidenum">
              <a:rPr lang="en-IN" smtClean="0"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405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30CFA-805A-4FD3-B3A0-DAAA5993DA17}" type="slidenum">
              <a:rPr lang="en-IN" smtClean="0"/>
              <a:t>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5055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[0527 </a:t>
            </a:r>
            <a:r>
              <a:rPr lang="ko-KR" altLang="en-US" dirty="0" err="1"/>
              <a:t>반영본</a:t>
            </a:r>
            <a:r>
              <a:rPr lang="en-US" dirty="0"/>
              <a:t>]  </a:t>
            </a:r>
            <a:r>
              <a:rPr lang="ko-KR" altLang="en-US" dirty="0" err="1"/>
              <a:t>수소차</a:t>
            </a:r>
            <a:r>
              <a:rPr lang="ko-KR" altLang="en-US" dirty="0"/>
              <a:t> 보급예산</a:t>
            </a:r>
            <a:r>
              <a:rPr lang="en-US" altLang="ko-KR" dirty="0"/>
              <a:t>: https://www.newspim.com/news/view/20241231000750</a:t>
            </a:r>
          </a:p>
          <a:p>
            <a:r>
              <a:rPr lang="en-US" altLang="ko-KR" dirty="0"/>
              <a:t>                   </a:t>
            </a:r>
            <a:r>
              <a:rPr lang="ko-KR" altLang="en-US" dirty="0"/>
              <a:t>연구개발 예산</a:t>
            </a:r>
            <a:r>
              <a:rPr lang="en-US" altLang="ko-KR" dirty="0"/>
              <a:t>: https://www.gasnews.com/news/articleView.html?idxno=115361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30CFA-805A-4FD3-B3A0-DAAA5993DA17}" type="slidenum">
              <a:rPr lang="en-IN" smtClean="0"/>
              <a:t>6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1739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-17835" y="12685"/>
            <a:ext cx="6632644" cy="2727464"/>
          </a:xfrm>
          <a:prstGeom prst="rtTriangle">
            <a:avLst/>
          </a:prstGeom>
          <a:solidFill>
            <a:srgbClr val="008C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sp>
        <p:nvSpPr>
          <p:cNvPr id="2" name="Title 1" title="Titl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60082" y="2724651"/>
            <a:ext cx="8009092" cy="161625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IN" dirty="0"/>
              <a:t>Click To Edit Master Title Style</a:t>
            </a:r>
            <a:endParaRPr lang="en-US" dirty="0"/>
          </a:p>
        </p:txBody>
      </p:sp>
      <p:sp>
        <p:nvSpPr>
          <p:cNvPr id="3" name="Subtitle 2" title="Subtitl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27655" y="4444252"/>
            <a:ext cx="8009092" cy="141722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 spc="225">
                <a:solidFill>
                  <a:schemeClr val="accent6"/>
                </a:solidFill>
                <a:latin typeface="+mn-lt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  <a:endParaRPr lang="en-IN" dirty="0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H="1">
            <a:off x="9208850" y="5651139"/>
            <a:ext cx="2983151" cy="1206862"/>
          </a:xfrm>
          <a:prstGeom prst="rtTriangle">
            <a:avLst/>
          </a:prstGeom>
          <a:solidFill>
            <a:srgbClr val="73D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35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30" y="229254"/>
            <a:ext cx="2383276" cy="249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537" userDrawn="1">
          <p15:clr>
            <a:srgbClr val="FBAE40"/>
          </p15:clr>
        </p15:guide>
        <p15:guide id="3" pos="139" userDrawn="1">
          <p15:clr>
            <a:srgbClr val="FBAE40"/>
          </p15:clr>
        </p15:guide>
        <p15:guide id="4" orient="horz" pos="4178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pos="2457" userDrawn="1">
          <p15:clr>
            <a:srgbClr val="FBAE40"/>
          </p15:clr>
        </p15:guide>
        <p15:guide id="7" pos="43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>
            <a:off x="10695709" y="1312450"/>
            <a:ext cx="1496291" cy="1"/>
          </a:xfrm>
          <a:prstGeom prst="line">
            <a:avLst/>
          </a:prstGeom>
          <a:ln w="31750">
            <a:solidFill>
              <a:srgbClr val="73DF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>
            <a:off x="0" y="1312449"/>
            <a:ext cx="10695709" cy="0"/>
          </a:xfrm>
          <a:prstGeom prst="line">
            <a:avLst/>
          </a:prstGeom>
          <a:ln w="31750">
            <a:solidFill>
              <a:srgbClr val="66A3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ooter Placeholder 22"/>
          <p:cNvSpPr>
            <a:spLocks noGrp="1"/>
          </p:cNvSpPr>
          <p:nvPr>
            <p:ph type="ftr" sz="quarter" idx="10"/>
          </p:nvPr>
        </p:nvSpPr>
        <p:spPr>
          <a:xfrm>
            <a:off x="338667" y="6398556"/>
            <a:ext cx="1738489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44th IPHE Steering Committee 24-25 Nov 2025</a:t>
            </a:r>
            <a:endParaRPr lang="en-IN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1"/>
          </p:nvPr>
        </p:nvSpPr>
        <p:spPr/>
        <p:txBody>
          <a:bodyPr anchor="b"/>
          <a:lstStyle>
            <a:lvl1pPr>
              <a:defRPr sz="1100"/>
            </a:lvl1pPr>
          </a:lstStyle>
          <a:p>
            <a:fld id="{8699F50C-BE38-4BD0-BA84-9B090E1F2B9B}" type="slidenum">
              <a:rPr lang="en-IN" smtClean="0"/>
              <a:pPr/>
              <a:t>‹N°›</a:t>
            </a:fld>
            <a:endParaRPr lang="en-IN" dirty="0"/>
          </a:p>
        </p:txBody>
      </p:sp>
      <p:sp useBgFill="1">
        <p:nvSpPr>
          <p:cNvPr id="26" name="Content Placeholder 25"/>
          <p:cNvSpPr>
            <a:spLocks noGrp="1"/>
          </p:cNvSpPr>
          <p:nvPr>
            <p:ph sz="quarter" idx="12"/>
          </p:nvPr>
        </p:nvSpPr>
        <p:spPr>
          <a:xfrm>
            <a:off x="338667" y="1441450"/>
            <a:ext cx="11548532" cy="4799173"/>
          </a:xfrm>
          <a:prstGeom prst="rect">
            <a:avLst/>
          </a:prstGeom>
        </p:spPr>
        <p:txBody>
          <a:bodyPr/>
          <a:lstStyle>
            <a:lvl1pPr>
              <a:buClr>
                <a:srgbClr val="010301"/>
              </a:buClr>
              <a:defRPr sz="2400">
                <a:solidFill>
                  <a:srgbClr val="000000"/>
                </a:solidFill>
              </a:defRPr>
            </a:lvl1pPr>
            <a:lvl2pPr>
              <a:buClr>
                <a:srgbClr val="010301"/>
              </a:buClr>
              <a:defRPr sz="1800">
                <a:solidFill>
                  <a:srgbClr val="000000"/>
                </a:solidFill>
              </a:defRPr>
            </a:lvl2pPr>
            <a:lvl3pPr>
              <a:buClr>
                <a:srgbClr val="010301"/>
              </a:buClr>
              <a:defRPr sz="1600">
                <a:solidFill>
                  <a:srgbClr val="000000"/>
                </a:solidFill>
              </a:defRPr>
            </a:lvl3pPr>
            <a:lvl4pPr>
              <a:buClr>
                <a:srgbClr val="010301"/>
              </a:buClr>
              <a:defRPr sz="1600">
                <a:solidFill>
                  <a:srgbClr val="000000"/>
                </a:solidFill>
              </a:defRPr>
            </a:lvl4pPr>
            <a:lvl5pPr>
              <a:buClr>
                <a:srgbClr val="010301"/>
              </a:buClr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586" y="132092"/>
            <a:ext cx="1049482" cy="1049482"/>
          </a:xfrm>
          <a:prstGeom prst="rect">
            <a:avLst/>
          </a:prstGeom>
        </p:spPr>
      </p:pic>
      <p:grpSp>
        <p:nvGrpSpPr>
          <p:cNvPr id="10" name="Groupe 9"/>
          <p:cNvGrpSpPr/>
          <p:nvPr userDrawn="1"/>
        </p:nvGrpSpPr>
        <p:grpSpPr>
          <a:xfrm>
            <a:off x="3731038" y="6491726"/>
            <a:ext cx="7684290" cy="239887"/>
            <a:chOff x="2690123" y="6211970"/>
            <a:chExt cx="7684290" cy="239887"/>
          </a:xfrm>
        </p:grpSpPr>
        <p:grpSp>
          <p:nvGrpSpPr>
            <p:cNvPr id="11" name="Groupe 10"/>
            <p:cNvGrpSpPr/>
            <p:nvPr userDrawn="1"/>
          </p:nvGrpSpPr>
          <p:grpSpPr>
            <a:xfrm>
              <a:off x="2690123" y="6214310"/>
              <a:ext cx="7684290" cy="226625"/>
              <a:chOff x="2690123" y="6214310"/>
              <a:chExt cx="7684290" cy="226625"/>
            </a:xfrm>
          </p:grpSpPr>
          <p:pic>
            <p:nvPicPr>
              <p:cNvPr id="14" name="Picture 3">
                <a:extLst>
                  <a:ext uri="{FF2B5EF4-FFF2-40B4-BE49-F238E27FC236}">
                    <a16:creationId xmlns:a16="http://schemas.microsoft.com/office/drawing/2014/main" id="{B63E8DB1-D29B-40D5-25A7-EEE40FDCD8AA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-681"/>
              <a:stretch/>
            </p:blipFill>
            <p:spPr>
              <a:xfrm>
                <a:off x="3632499" y="6216734"/>
                <a:ext cx="4854276" cy="222166"/>
              </a:xfrm>
              <a:prstGeom prst="rect">
                <a:avLst/>
              </a:prstGeom>
            </p:spPr>
          </p:pic>
          <p:pic>
            <p:nvPicPr>
              <p:cNvPr id="15" name="Image 14"/>
              <p:cNvPicPr>
                <a:picLocks noChangeAspect="1"/>
              </p:cNvPicPr>
              <p:nvPr userDrawn="1"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322940" y="6224397"/>
                <a:ext cx="312001" cy="204978"/>
              </a:xfrm>
              <a:prstGeom prst="rect">
                <a:avLst/>
              </a:prstGeom>
            </p:spPr>
          </p:pic>
          <p:pic>
            <p:nvPicPr>
              <p:cNvPr id="16" name="Image 15"/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82012" y="6224397"/>
                <a:ext cx="322561" cy="204978"/>
              </a:xfrm>
              <a:prstGeom prst="rect">
                <a:avLst/>
              </a:prstGeom>
            </p:spPr>
          </p:pic>
          <p:pic>
            <p:nvPicPr>
              <p:cNvPr id="17" name="Picture 3">
                <a:extLst>
                  <a:ext uri="{FF2B5EF4-FFF2-40B4-BE49-F238E27FC236}">
                    <a16:creationId xmlns:a16="http://schemas.microsoft.com/office/drawing/2014/main" id="{B63E8DB1-D29B-40D5-25A7-EEE40FDCD8AA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1" b="-1798"/>
              <a:stretch/>
            </p:blipFill>
            <p:spPr>
              <a:xfrm>
                <a:off x="2690123" y="6216305"/>
                <a:ext cx="637151" cy="224630"/>
              </a:xfrm>
              <a:prstGeom prst="rect">
                <a:avLst/>
              </a:prstGeom>
            </p:spPr>
          </p:pic>
          <p:pic>
            <p:nvPicPr>
              <p:cNvPr id="18" name="Picture 3">
                <a:extLst>
                  <a:ext uri="{FF2B5EF4-FFF2-40B4-BE49-F238E27FC236}">
                    <a16:creationId xmlns:a16="http://schemas.microsoft.com/office/drawing/2014/main" id="{B63E8DB1-D29B-40D5-25A7-EEE40FDCD8AA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8804573" y="6214310"/>
                <a:ext cx="1569840" cy="217403"/>
              </a:xfrm>
              <a:prstGeom prst="rect">
                <a:avLst/>
              </a:prstGeom>
            </p:spPr>
          </p:pic>
        </p:grpSp>
        <p:pic>
          <p:nvPicPr>
            <p:cNvPr id="12" name="Picture 2" descr="Drapeau du Japon"/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5719" y="6226085"/>
              <a:ext cx="315971" cy="2105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 descr="Drapeau de la Corée du Sud — Wikipédia"/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691" y="6211970"/>
              <a:ext cx="359831" cy="239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75746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56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64594"/>
            <a:ext cx="12192000" cy="2276273"/>
          </a:xfrm>
          <a:prstGeom prst="rect">
            <a:avLst/>
          </a:prstGeom>
          <a:solidFill>
            <a:srgbClr val="0087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225" y="1499338"/>
            <a:ext cx="10235312" cy="1080995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 anchor="b"/>
          <a:lstStyle>
            <a:lvl1pPr>
              <a:defRPr sz="1100"/>
            </a:lvl1pPr>
          </a:lstStyle>
          <a:p>
            <a:fld id="{8699F50C-BE38-4BD0-BA84-9B090E1F2B9B}" type="slidenum">
              <a:rPr lang="en-IN" smtClean="0"/>
              <a:pPr/>
              <a:t>‹N°›</a:t>
            </a:fld>
            <a:endParaRPr lang="en-IN" dirty="0"/>
          </a:p>
        </p:txBody>
      </p:sp>
      <p:sp>
        <p:nvSpPr>
          <p:cNvPr id="12" name="Subtitle 2" title="Subtitl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64881" y="2603905"/>
            <a:ext cx="8009092" cy="7326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spc="0">
                <a:solidFill>
                  <a:schemeClr val="bg1"/>
                </a:solidFill>
                <a:latin typeface="+mn-lt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  <a:endParaRPr lang="en-IN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242" y="3764934"/>
            <a:ext cx="2383276" cy="249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544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70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531" y="6356352"/>
            <a:ext cx="1433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r>
              <a:rPr lang="en-US"/>
              <a:t>44th IPHE Steering Committee 24-25 Nov 2025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6972" y="6356352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8699F50C-BE38-4BD0-BA84-9B090E1F2B9B}" type="slidenum">
              <a:rPr lang="en-IN" smtClean="0"/>
              <a:pPr/>
              <a:t>‹N°›</a:t>
            </a:fld>
            <a:endParaRPr lang="en-IN" dirty="0"/>
          </a:p>
        </p:txBody>
      </p: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7" y="209029"/>
            <a:ext cx="10835123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6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en-IN" sz="33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2E7A40"/>
        </a:buClr>
        <a:buFont typeface="Arial" panose="020B0604020202020204" pitchFamily="34" charset="0"/>
        <a:buChar char="•"/>
        <a:defRPr lang="en-US" sz="15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2E7A40"/>
        </a:buClr>
        <a:buFont typeface="Arial" panose="020B0604020202020204" pitchFamily="34" charset="0"/>
        <a:buChar char="•"/>
        <a:defRPr lang="en-US" sz="135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2E7A40"/>
        </a:buClr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2E7A40"/>
        </a:buClr>
        <a:buFont typeface="Arial" panose="020B0604020202020204" pitchFamily="34" charset="0"/>
        <a:buChar char="•"/>
        <a:defRPr lang="en-IN" sz="12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27655" y="2262634"/>
            <a:ext cx="8009092" cy="1166366"/>
          </a:xfrm>
        </p:spPr>
        <p:txBody>
          <a:bodyPr anchor="ctr"/>
          <a:lstStyle/>
          <a:p>
            <a:r>
              <a:rPr lang="en-US" dirty="0">
                <a:solidFill>
                  <a:schemeClr val="accent6"/>
                </a:solidFill>
              </a:rPr>
              <a:t>Republic of Korea Update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227655" y="3476320"/>
            <a:ext cx="8009092" cy="1417228"/>
          </a:xfrm>
        </p:spPr>
        <p:txBody>
          <a:bodyPr/>
          <a:lstStyle/>
          <a:p>
            <a:pPr lvl="0">
              <a:defRPr/>
            </a:pPr>
            <a:r>
              <a:rPr lang="en-US" altLang="ko-KR" dirty="0">
                <a:latin typeface="Arial"/>
                <a:cs typeface="Arial"/>
              </a:rPr>
              <a:t>44</a:t>
            </a:r>
            <a:r>
              <a:rPr lang="en-US" altLang="ko-KR" baseline="30000" dirty="0">
                <a:latin typeface="Arial"/>
                <a:cs typeface="Arial"/>
              </a:rPr>
              <a:t>th</a:t>
            </a:r>
            <a:r>
              <a:rPr lang="en-US" altLang="ko-KR" dirty="0">
                <a:latin typeface="Arial"/>
                <a:cs typeface="Arial"/>
              </a:rPr>
              <a:t> IPHE Steering Committee Meeting</a:t>
            </a:r>
          </a:p>
          <a:p>
            <a:pPr lvl="0">
              <a:defRPr/>
            </a:pPr>
            <a:r>
              <a:rPr lang="en-US" altLang="ko-KR" dirty="0">
                <a:latin typeface="Arial"/>
                <a:cs typeface="Arial"/>
              </a:rPr>
              <a:t>24-25 November 2025</a:t>
            </a:r>
          </a:p>
          <a:p>
            <a:pPr lvl="0">
              <a:defRPr/>
            </a:pPr>
            <a:r>
              <a:rPr lang="en-US" altLang="ko-KR" dirty="0">
                <a:latin typeface="Arial"/>
                <a:cs typeface="Arial"/>
              </a:rPr>
              <a:t>Riyadh, Saudi Arabia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498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374072" y="257521"/>
            <a:ext cx="10235312" cy="1080995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3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Announcements / New Initiatives </a:t>
            </a:r>
            <a:r>
              <a:rPr lang="en-US" altLang="ko-KR" i="1" dirty="0">
                <a:solidFill>
                  <a:schemeClr val="accent5"/>
                </a:solidFill>
              </a:rPr>
              <a:t>Republic of Korea</a:t>
            </a:r>
            <a:endParaRPr lang="en-US" i="1" dirty="0">
              <a:solidFill>
                <a:schemeClr val="accent5"/>
              </a:solidFill>
            </a:endParaRPr>
          </a:p>
        </p:txBody>
      </p:sp>
      <p:sp>
        <p:nvSpPr>
          <p:cNvPr id="7" name="Content Placeholder 3"/>
          <p:cNvSpPr txBox="1"/>
          <p:nvPr/>
        </p:nvSpPr>
        <p:spPr>
          <a:xfrm>
            <a:off x="374072" y="1547716"/>
            <a:ext cx="11907575" cy="484393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10301"/>
              </a:buClr>
              <a:buFont typeface="Arial"/>
              <a:buChar char="•"/>
              <a:defRPr lang="en-US"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IN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  <a:defRPr/>
            </a:pPr>
            <a:r>
              <a:rPr lang="en-US" sz="2400" b="1" dirty="0"/>
              <a:t>Investments/Funding/Policies/Initiatives</a:t>
            </a:r>
          </a:p>
          <a:p>
            <a:pPr marL="685800" lvl="1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altLang="ko-KR" sz="2000" b="1" dirty="0"/>
              <a:t>Hydrogen Supply Status in Response to Hydrogen Vehicle Deployment in 2025 </a:t>
            </a:r>
            <a:r>
              <a:rPr lang="en-US" altLang="ko-KR" sz="2000" dirty="0"/>
              <a:t>(Sep. 2025)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dirty="0">
                <a:solidFill>
                  <a:schemeClr val="tx1"/>
                </a:solidFill>
              </a:rPr>
              <a:t>3</a:t>
            </a:r>
            <a:r>
              <a:rPr lang="en-US" altLang="ko-KR" baseline="30000" dirty="0">
                <a:solidFill>
                  <a:schemeClr val="tx1"/>
                </a:solidFill>
              </a:rPr>
              <a:t>rd</a:t>
            </a:r>
            <a:r>
              <a:rPr lang="en-US" altLang="ko-KR" dirty="0">
                <a:solidFill>
                  <a:schemeClr val="tx1"/>
                </a:solidFill>
              </a:rPr>
              <a:t> consultative meeting on mobility hydrogen supply to review supply status in response to increased hydrogen vehicle demand </a:t>
            </a:r>
          </a:p>
          <a:p>
            <a:pPr lvl="3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altLang="ko-KR" dirty="0">
                <a:solidFill>
                  <a:schemeClr val="tx1">
                    <a:lumMod val="50000"/>
                  </a:schemeClr>
                </a:solidFill>
              </a:rPr>
              <a:t>The participants are composed of relevant ministries, local governments, producers and suppliers, HRS businesses, etc.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dirty="0">
                <a:solidFill>
                  <a:schemeClr val="tx1"/>
                </a:solidFill>
              </a:rPr>
              <a:t>By August 2025, mobility hydrogen consumption reached 9,298 tons, up 70% year-on-year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dirty="0">
                <a:solidFill>
                  <a:schemeClr val="tx1"/>
                </a:solidFill>
              </a:rPr>
              <a:t>Supply capacity for the rest of the year is expected to be around </a:t>
            </a:r>
            <a:r>
              <a:rPr lang="en-US" altLang="ko-KR" dirty="0">
                <a:solidFill>
                  <a:srgbClr val="000000"/>
                </a:solidFill>
              </a:rPr>
              <a:t>11,000 tons </a:t>
            </a:r>
            <a:r>
              <a:rPr lang="en-US" altLang="ko-KR" dirty="0">
                <a:solidFill>
                  <a:schemeClr val="tx1"/>
                </a:solidFill>
              </a:rPr>
              <a:t>compared to estimated demand of 8,800 tons</a:t>
            </a:r>
          </a:p>
          <a:p>
            <a:pPr marL="685800" lvl="1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altLang="ko-KR" sz="2000" b="1" dirty="0"/>
              <a:t>Result of General Hydrogen Power Generation Bidding Market  </a:t>
            </a:r>
            <a:r>
              <a:rPr lang="en-US" altLang="ko-KR" sz="2000" dirty="0"/>
              <a:t>(Aug. 2025)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dirty="0"/>
              <a:t>1,355GWh was awarded to 52 projects (2.4:1 competition with total bids of 3,137GWh)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dirty="0">
                <a:solidFill>
                  <a:schemeClr val="tx1">
                    <a:lumMod val="50000"/>
                  </a:schemeClr>
                </a:solidFill>
              </a:rPr>
              <a:t>This year’s bidding results showed a continued effect of cost reduction through competition and the promotion of distributed power generation, showing the following three points:</a:t>
            </a:r>
          </a:p>
          <a:p>
            <a:pPr lvl="3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altLang="ko-KR" dirty="0">
                <a:solidFill>
                  <a:schemeClr val="tx1">
                    <a:lumMod val="50000"/>
                  </a:schemeClr>
                </a:solidFill>
              </a:rPr>
              <a:t>Average winning price declining compared to last year, continuing the downward trend since 2023</a:t>
            </a:r>
          </a:p>
          <a:p>
            <a:pPr lvl="3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altLang="ko-KR" dirty="0">
                <a:solidFill>
                  <a:schemeClr val="tx1">
                    <a:lumMod val="50000"/>
                  </a:schemeClr>
                </a:solidFill>
              </a:rPr>
              <a:t>All awarded projects under 20MW, with 88% located in high-demand metropolitan areas, reflecting local distributed generation</a:t>
            </a:r>
          </a:p>
          <a:p>
            <a:pPr lvl="3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altLang="ko-KR" dirty="0">
                <a:solidFill>
                  <a:schemeClr val="tx1">
                    <a:lumMod val="50000"/>
                  </a:schemeClr>
                </a:solidFill>
              </a:rPr>
              <a:t>Generation technologies diversifying from 2 to 5 types, indicating expanded competition among technologies</a:t>
            </a:r>
          </a:p>
          <a:p>
            <a:pPr marL="1028700" lvl="3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endParaRPr lang="en-US" altLang="ko-KR" dirty="0">
              <a:solidFill>
                <a:schemeClr val="tx1">
                  <a:lumMod val="50000"/>
                </a:schemeClr>
              </a:solidFill>
            </a:endParaRPr>
          </a:p>
          <a:p>
            <a:pPr lvl="3">
              <a:lnSpc>
                <a:spcPct val="100000"/>
              </a:lnSpc>
              <a:spcAft>
                <a:spcPts val="600"/>
              </a:spcAft>
              <a:defRPr/>
            </a:pPr>
            <a:endParaRPr lang="en-US" altLang="ko-KR" dirty="0">
              <a:solidFill>
                <a:schemeClr val="tx1">
                  <a:lumMod val="50000"/>
                </a:schemeClr>
              </a:solidFill>
            </a:endParaRPr>
          </a:p>
          <a:p>
            <a:pPr marL="685800" lvl="2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endParaRPr lang="en-US" altLang="ko-KR" dirty="0">
              <a:solidFill>
                <a:schemeClr val="tx1">
                  <a:lumMod val="50000"/>
                </a:schemeClr>
              </a:solidFill>
            </a:endParaRPr>
          </a:p>
          <a:p>
            <a:pPr marL="685800" lvl="2" indent="0">
              <a:lnSpc>
                <a:spcPct val="100000"/>
              </a:lnSpc>
              <a:spcAft>
                <a:spcPts val="600"/>
              </a:spcAft>
              <a:buNone/>
              <a:defRPr/>
            </a:pPr>
            <a:endParaRPr lang="en-US" sz="2000" dirty="0"/>
          </a:p>
        </p:txBody>
      </p:sp>
      <p:sp>
        <p:nvSpPr>
          <p:cNvPr id="69" name="Footer Placeholder 22"/>
          <p:cNvSpPr>
            <a:spLocks noGrp="1"/>
          </p:cNvSpPr>
          <p:nvPr>
            <p:ph type="ftr" sz="quarter" idx="10"/>
          </p:nvPr>
        </p:nvSpPr>
        <p:spPr>
          <a:xfrm>
            <a:off x="431836" y="6394894"/>
            <a:ext cx="3248342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44th IPHE Steering Committee 24-25 Nov 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93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pPr/>
              <a:t>3</a:t>
            </a:fld>
            <a:endParaRPr lang="en-IN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374072" y="257521"/>
            <a:ext cx="10235312" cy="1080995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3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Announcements / New Initiatives </a:t>
            </a:r>
            <a:r>
              <a:rPr lang="en-US" altLang="ko-KR" i="1" dirty="0">
                <a:solidFill>
                  <a:schemeClr val="accent5"/>
                </a:solidFill>
              </a:rPr>
              <a:t>Republic of Korea</a:t>
            </a:r>
            <a:endParaRPr lang="en-US" i="1" dirty="0">
              <a:solidFill>
                <a:schemeClr val="accent5"/>
              </a:solidFill>
            </a:endParaRPr>
          </a:p>
        </p:txBody>
      </p:sp>
      <p:sp>
        <p:nvSpPr>
          <p:cNvPr id="7" name="Content Placeholder 3"/>
          <p:cNvSpPr txBox="1"/>
          <p:nvPr/>
        </p:nvSpPr>
        <p:spPr>
          <a:xfrm>
            <a:off x="88490" y="1588019"/>
            <a:ext cx="11896681" cy="455130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10301"/>
              </a:buClr>
              <a:buFont typeface="Arial"/>
              <a:buChar char="•"/>
              <a:defRPr lang="en-US"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IN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600"/>
              </a:spcAft>
              <a:defRPr/>
            </a:pPr>
            <a:r>
              <a:rPr lang="en-US" sz="2400" b="1" dirty="0"/>
              <a:t>New Research &amp; Development, Demonstration and/or Deployment Activities </a:t>
            </a:r>
          </a:p>
          <a:p>
            <a:pPr marL="685800" lvl="1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altLang="ko-KR" sz="2000" b="1" dirty="0"/>
              <a:t>MSIT Launch of Joint Research Projects with Overseas Institutions in Hydrogen and CCU fields </a:t>
            </a:r>
            <a:r>
              <a:rPr lang="en-US" altLang="ko-KR" sz="2000" dirty="0"/>
              <a:t>(Aug. 2025)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/>
              <a:t>H2GATHER (20</a:t>
            </a:r>
            <a:r>
              <a:rPr lang="en-US" altLang="ko-KR" sz="1800" dirty="0">
                <a:solidFill>
                  <a:srgbClr val="000000"/>
                </a:solidFill>
              </a:rPr>
              <a:t>25-2029, USD 26 million): Development of core technologies of next-generation water electrolysis (SOEC, AEM)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>
                <a:solidFill>
                  <a:srgbClr val="000000"/>
                </a:solidFill>
              </a:rPr>
              <a:t>Global</a:t>
            </a:r>
            <a:r>
              <a:rPr lang="ko-KR" altLang="en-US" sz="1800" dirty="0">
                <a:solidFill>
                  <a:srgbClr val="000000"/>
                </a:solidFill>
              </a:rPr>
              <a:t> </a:t>
            </a:r>
            <a:r>
              <a:rPr lang="en-US" altLang="ko-KR" sz="1800" dirty="0">
                <a:solidFill>
                  <a:srgbClr val="000000"/>
                </a:solidFill>
              </a:rPr>
              <a:t>C.L.E.A.N</a:t>
            </a:r>
            <a:r>
              <a:rPr lang="ko-KR" altLang="en-US" sz="1800" dirty="0">
                <a:solidFill>
                  <a:srgbClr val="000000"/>
                </a:solidFill>
              </a:rPr>
              <a:t> </a:t>
            </a:r>
            <a:r>
              <a:rPr lang="en-US" altLang="ko-KR" sz="1800" dirty="0">
                <a:solidFill>
                  <a:srgbClr val="000000"/>
                </a:solidFill>
              </a:rPr>
              <a:t>(2025-2029, USD 28.6 million):</a:t>
            </a:r>
            <a:r>
              <a:rPr lang="en-US" altLang="ko-KR" sz="1800" dirty="0"/>
              <a:t> Achieving cost reduction in CCU &amp; Establishing an international cooperation base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/>
              <a:t>These projects involve joint research with 29 institutions from 12 countries, including </a:t>
            </a:r>
            <a:r>
              <a:rPr lang="en-US" altLang="ko-KR" sz="1800" dirty="0">
                <a:solidFill>
                  <a:schemeClr val="tx1">
                    <a:lumMod val="50000"/>
                  </a:schemeClr>
                </a:solidFill>
              </a:rPr>
              <a:t>Argonne National Laboratory (USA DOE), </a:t>
            </a:r>
            <a:r>
              <a:rPr lang="en-US" altLang="ko-KR" sz="1800" dirty="0" err="1">
                <a:solidFill>
                  <a:schemeClr val="tx1">
                    <a:lumMod val="50000"/>
                  </a:schemeClr>
                </a:solidFill>
              </a:rPr>
              <a:t>Waseda</a:t>
            </a:r>
            <a:r>
              <a:rPr lang="en-US" altLang="ko-KR" sz="1800" dirty="0">
                <a:solidFill>
                  <a:schemeClr val="tx1">
                    <a:lumMod val="50000"/>
                  </a:schemeClr>
                </a:solidFill>
              </a:rPr>
              <a:t> University (Japan) and Brandenburg University of Technology (Germany)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endParaRPr lang="en-US" altLang="ko-KR" dirty="0"/>
          </a:p>
        </p:txBody>
      </p:sp>
      <p:sp>
        <p:nvSpPr>
          <p:cNvPr id="8" name="Footer Placeholder 22">
            <a:extLst>
              <a:ext uri="{FF2B5EF4-FFF2-40B4-BE49-F238E27FC236}">
                <a16:creationId xmlns:a16="http://schemas.microsoft.com/office/drawing/2014/main" id="{E6094939-E965-433D-8FAD-2EBB706304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1836" y="6394894"/>
            <a:ext cx="3248342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44th IPHE Steering Committee 24-25 Nov 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9804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pPr/>
              <a:t>4</a:t>
            </a:fld>
            <a:endParaRPr lang="en-IN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374072" y="257521"/>
            <a:ext cx="10235312" cy="1080995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3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Announcements / New Initiatives </a:t>
            </a:r>
            <a:r>
              <a:rPr lang="en-US" altLang="ko-KR" i="1" dirty="0">
                <a:solidFill>
                  <a:schemeClr val="accent5"/>
                </a:solidFill>
              </a:rPr>
              <a:t>Republic of Korea</a:t>
            </a:r>
            <a:endParaRPr lang="en-US" i="1" dirty="0">
              <a:solidFill>
                <a:schemeClr val="accent5"/>
              </a:solidFill>
            </a:endParaRPr>
          </a:p>
        </p:txBody>
      </p:sp>
      <p:sp>
        <p:nvSpPr>
          <p:cNvPr id="7" name="Content Placeholder 3"/>
          <p:cNvSpPr txBox="1"/>
          <p:nvPr/>
        </p:nvSpPr>
        <p:spPr>
          <a:xfrm>
            <a:off x="240559" y="1338516"/>
            <a:ext cx="11843286" cy="455130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10301"/>
              </a:buClr>
              <a:buFont typeface="Arial"/>
              <a:buChar char="•"/>
              <a:defRPr lang="en-US"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US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10301"/>
              </a:buClr>
              <a:buFont typeface="Arial"/>
              <a:buChar char="•"/>
              <a:defRPr lang="en-IN" sz="1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altLang="ko-KR" sz="2400" b="1" dirty="0"/>
              <a:t>Key Collaborations</a:t>
            </a:r>
          </a:p>
          <a:p>
            <a:pPr marL="685800" lvl="1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altLang="ko-KR" sz="2000" b="1" dirty="0"/>
              <a:t>The 4</a:t>
            </a:r>
            <a:r>
              <a:rPr lang="en-US" altLang="ko-KR" sz="2000" b="1" baseline="30000" dirty="0"/>
              <a:t>th</a:t>
            </a:r>
            <a:r>
              <a:rPr lang="en-US" altLang="ko-KR" sz="2000" b="1" dirty="0"/>
              <a:t> Clean Hydrogen Trade Initiative Forum </a:t>
            </a:r>
            <a:r>
              <a:rPr lang="en-US" altLang="ko-KR" sz="2000" dirty="0"/>
              <a:t>(Sep. 2025)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/>
              <a:t>Hosted by MOTIE and organized by the Korea Hydrogen Alliance</a:t>
            </a:r>
            <a:r>
              <a:rPr lang="ko-KR" altLang="en-US" sz="1800" dirty="0"/>
              <a:t> </a:t>
            </a:r>
            <a:r>
              <a:rPr lang="en-US" altLang="ko-KR" sz="1800" dirty="0"/>
              <a:t>(H2Korea)</a:t>
            </a:r>
          </a:p>
          <a:p>
            <a:pPr lvl="3">
              <a:lnSpc>
                <a:spcPct val="100000"/>
              </a:lnSpc>
              <a:spcAft>
                <a:spcPts val="600"/>
              </a:spcAft>
              <a:defRPr/>
            </a:pPr>
            <a:r>
              <a:rPr lang="en-US" altLang="ko-KR" sz="1800" dirty="0">
                <a:solidFill>
                  <a:schemeClr val="tx1">
                    <a:lumMod val="50000"/>
                  </a:schemeClr>
                </a:solidFill>
              </a:rPr>
              <a:t>Notable speakers from: S&amp;P Global, OECD, JOGMEC, Europe H2Global, GH2 India, hydrogen industry experts, etc.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/>
              <a:t>Shared the status of the hydrogen market and key national policies and jointly discussed ways to promote clean hydrogen trade</a:t>
            </a:r>
          </a:p>
          <a:p>
            <a:pPr marL="685800" lvl="1" indent="-34290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altLang="ko-KR" sz="2000" b="1" dirty="0"/>
              <a:t>World Hydrogen Expo 2025 </a:t>
            </a:r>
            <a:r>
              <a:rPr lang="en-US" altLang="ko-KR" sz="2000" dirty="0"/>
              <a:t>(Dec. 4-7, 2025)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/>
              <a:t>Composed of conference and exhibition (H2MEET 2025) part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/>
              <a:t>Held in parallel with Hydrogen Council Summit 2025</a:t>
            </a:r>
          </a:p>
          <a:p>
            <a:pPr lvl="2">
              <a:lnSpc>
                <a:spcPct val="100000"/>
              </a:lnSpc>
              <a:spcAft>
                <a:spcPts val="600"/>
              </a:spcAft>
              <a:buFont typeface="Calibri"/>
              <a:buChar char="-"/>
              <a:defRPr/>
            </a:pPr>
            <a:r>
              <a:rPr lang="en-US" altLang="ko-KR" sz="1800" dirty="0"/>
              <a:t>Various events also scheduled before WHE 2025: Clean Hydrogen Supply Chain Innovation Technology Forum (Dec 2</a:t>
            </a:r>
            <a:r>
              <a:rPr lang="en-US" altLang="ko-KR" sz="1800" baseline="30000" dirty="0"/>
              <a:t>nd</a:t>
            </a:r>
            <a:r>
              <a:rPr lang="en-US" altLang="ko-KR" sz="1800" dirty="0"/>
              <a:t>), 6</a:t>
            </a:r>
            <a:r>
              <a:rPr lang="en-US" altLang="ko-KR" sz="1800" baseline="30000" dirty="0"/>
              <a:t>th</a:t>
            </a:r>
            <a:r>
              <a:rPr lang="en-US" altLang="ko-KR" sz="1800" dirty="0"/>
              <a:t> Korea-Germany Hydrogen Conference (Dec 3</a:t>
            </a:r>
            <a:r>
              <a:rPr lang="en-US" altLang="ko-KR" sz="1800" baseline="30000" dirty="0"/>
              <a:t>rd</a:t>
            </a:r>
            <a:r>
              <a:rPr lang="en-US" altLang="ko-KR" sz="1800" dirty="0"/>
              <a:t>), etc.</a:t>
            </a:r>
          </a:p>
        </p:txBody>
      </p:sp>
      <p:sp>
        <p:nvSpPr>
          <p:cNvPr id="8" name="Footer Placeholder 22">
            <a:extLst>
              <a:ext uri="{FF2B5EF4-FFF2-40B4-BE49-F238E27FC236}">
                <a16:creationId xmlns:a16="http://schemas.microsoft.com/office/drawing/2014/main" id="{E6094939-E965-433D-8FAD-2EBB706304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1836" y="6394894"/>
            <a:ext cx="3248342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44th IPHE Steering Committee 24-25 Nov 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160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pPr/>
              <a:t>5</a:t>
            </a:fld>
            <a:endParaRPr lang="en-IN" dirty="0"/>
          </a:p>
        </p:txBody>
      </p:sp>
      <p:sp>
        <p:nvSpPr>
          <p:cNvPr id="30" name="Title 4"/>
          <p:cNvSpPr txBox="1">
            <a:spLocks/>
          </p:cNvSpPr>
          <p:nvPr/>
        </p:nvSpPr>
        <p:spPr>
          <a:xfrm>
            <a:off x="374072" y="257521"/>
            <a:ext cx="10235312" cy="1080995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3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Examples of Lessons Learned and Impact </a:t>
            </a:r>
            <a:r>
              <a:rPr lang="en-US" i="1" dirty="0">
                <a:solidFill>
                  <a:schemeClr val="accent5"/>
                </a:solidFill>
              </a:rPr>
              <a:t>Korea</a:t>
            </a:r>
            <a:endParaRPr lang="en-US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193257"/>
              </p:ext>
            </p:extLst>
          </p:nvPr>
        </p:nvGraphicFramePr>
        <p:xfrm>
          <a:off x="838200" y="1606550"/>
          <a:ext cx="10958946" cy="4259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9473">
                  <a:extLst>
                    <a:ext uri="{9D8B030D-6E8A-4147-A177-3AD203B41FA5}">
                      <a16:colId xmlns:a16="http://schemas.microsoft.com/office/drawing/2014/main" val="3714044248"/>
                    </a:ext>
                  </a:extLst>
                </a:gridCol>
                <a:gridCol w="5479473">
                  <a:extLst>
                    <a:ext uri="{9D8B030D-6E8A-4147-A177-3AD203B41FA5}">
                      <a16:colId xmlns:a16="http://schemas.microsoft.com/office/drawing/2014/main" val="3268302203"/>
                    </a:ext>
                  </a:extLst>
                </a:gridCol>
              </a:tblGrid>
              <a:tr h="81544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Program initiative, policy,</a:t>
                      </a:r>
                      <a:r>
                        <a:rPr lang="en-US" sz="2000" baseline="0" dirty="0"/>
                        <a:t> regulation or mandate 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Lessons Learned/Outcomes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8425255"/>
                  </a:ext>
                </a:extLst>
              </a:tr>
              <a:tr h="2563691">
                <a:tc>
                  <a:txBody>
                    <a:bodyPr/>
                    <a:lstStyle/>
                    <a:p>
                      <a:pPr marL="285750" marR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20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Clean hydrogen section</a:t>
                      </a:r>
                      <a:r>
                        <a:rPr lang="en-US" altLang="ko-KR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of Clean Hydrogen Portfolio Standard</a:t>
                      </a:r>
                      <a:endParaRPr lang="en-US" altLang="ko-KR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2880" indent="-18288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20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Demand creation backed by </a:t>
                      </a:r>
                      <a:r>
                        <a:rPr lang="en-US" altLang="ko-KR" sz="2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clear policy signal</a:t>
                      </a:r>
                    </a:p>
                    <a:p>
                      <a:pPr marL="182880" indent="-18288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2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 investment </a:t>
                      </a:r>
                      <a:r>
                        <a:rPr lang="en-US" altLang="ko-KR" sz="20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 clean hydrogen supply</a:t>
                      </a:r>
                      <a:r>
                        <a:rPr lang="en-US" altLang="ko-KR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chain </a:t>
                      </a:r>
                      <a:r>
                        <a:rPr lang="en-US" altLang="ko-KR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without </a:t>
                      </a:r>
                      <a:r>
                        <a:rPr lang="en-US" altLang="ko-KR" sz="2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long-term contracts</a:t>
                      </a:r>
                      <a:endParaRPr lang="en-US" altLang="ko-KR" sz="20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880" indent="-18288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20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Mechanism design for </a:t>
                      </a:r>
                      <a:r>
                        <a:rPr lang="en-US" altLang="ko-KR" sz="2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price discovery </a:t>
                      </a:r>
                      <a:r>
                        <a:rPr lang="en-US" altLang="ko-KR" sz="20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 a very challenging task under great information asymmetry</a:t>
                      </a:r>
                    </a:p>
                    <a:p>
                      <a:pPr marL="182880" indent="-18288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20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Consideration of </a:t>
                      </a:r>
                      <a:r>
                        <a:rPr lang="en-US" altLang="ko-KR" sz="20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impact on electricity price – consumers acceptance</a:t>
                      </a:r>
                      <a:r>
                        <a:rPr lang="en-US" altLang="ko-KR" sz="20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of higher electricity price in early stage</a:t>
                      </a:r>
                      <a:r>
                        <a:rPr lang="en-US" altLang="ko-KR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of hydrogen economy</a:t>
                      </a:r>
                    </a:p>
                    <a:p>
                      <a:pPr marL="182880" indent="-18288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Foreign exchange risks </a:t>
                      </a:r>
                      <a:r>
                        <a:rPr lang="en-US" altLang="ko-KR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need to be properly addressed</a:t>
                      </a:r>
                      <a:endParaRPr lang="en-US" altLang="ko-KR" sz="20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6518172"/>
                  </a:ext>
                </a:extLst>
              </a:tr>
            </a:tbl>
          </a:graphicData>
        </a:graphic>
      </p:graphicFrame>
      <p:sp>
        <p:nvSpPr>
          <p:cNvPr id="6" name="Footer Placeholder 22">
            <a:extLst>
              <a:ext uri="{FF2B5EF4-FFF2-40B4-BE49-F238E27FC236}">
                <a16:creationId xmlns:a16="http://schemas.microsoft.com/office/drawing/2014/main" id="{C3196D8F-CCEC-4760-A609-D131474679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1836" y="6394894"/>
            <a:ext cx="3248342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44th IPHE Steering Committee 24-25 Nov 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1803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pPr/>
              <a:t>6</a:t>
            </a:fld>
            <a:endParaRPr lang="en-IN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374072" y="257521"/>
            <a:ext cx="10235312" cy="1080995"/>
          </a:xfrm>
          <a:prstGeom prst="rect">
            <a:avLst/>
          </a:prstGeom>
        </p:spPr>
        <p:txBody>
          <a:bodyPr vert="horz" lIns="91440" tIns="45720" rIns="91440" bIns="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3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i="1" dirty="0">
                <a:solidFill>
                  <a:schemeClr val="accent5"/>
                </a:solidFill>
              </a:rPr>
              <a:t>Republic of Korea </a:t>
            </a:r>
            <a:r>
              <a:rPr lang="en-US" dirty="0"/>
              <a:t>– Profile November 2025</a:t>
            </a: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11146972" y="6356352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99F50C-BE38-4BD0-BA84-9B090E1F2B9B}" type="slidenum">
              <a:rPr lang="en-IN" smtClean="0"/>
              <a:pPr/>
              <a:t>6</a:t>
            </a:fld>
            <a:endParaRPr lang="en-IN" dirty="0"/>
          </a:p>
        </p:txBody>
      </p:sp>
      <p:sp>
        <p:nvSpPr>
          <p:cNvPr id="30" name="Footer Placeholder 22">
            <a:extLst>
              <a:ext uri="{FF2B5EF4-FFF2-40B4-BE49-F238E27FC236}">
                <a16:creationId xmlns:a16="http://schemas.microsoft.com/office/drawing/2014/main" id="{BAA3B752-320F-4CDA-88BD-A4ADA48B86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1836" y="6394894"/>
            <a:ext cx="3248342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44th IPHE Steering Committee 24-25 Nov 2025</a:t>
            </a:r>
            <a:endParaRPr lang="en-IN" dirty="0"/>
          </a:p>
        </p:txBody>
      </p:sp>
      <p:sp>
        <p:nvSpPr>
          <p:cNvPr id="31" name="TextBox 29">
            <a:extLst>
              <a:ext uri="{FF2B5EF4-FFF2-40B4-BE49-F238E27FC236}">
                <a16:creationId xmlns:a16="http://schemas.microsoft.com/office/drawing/2014/main" id="{816CFB65-4C44-4623-9CE7-B6E50ED2C0A8}"/>
              </a:ext>
            </a:extLst>
          </p:cNvPr>
          <p:cNvSpPr txBox="1"/>
          <p:nvPr/>
        </p:nvSpPr>
        <p:spPr>
          <a:xfrm>
            <a:off x="452059" y="1844871"/>
            <a:ext cx="2766248" cy="6963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/>
                <a:ea typeface="MS PGothic"/>
                <a:cs typeface="+mn-cs"/>
              </a:defRPr>
            </a:lvl9pPr>
          </a:lstStyle>
          <a:p>
            <a:pPr lvl="0" algn="ctr">
              <a:defRPr/>
            </a:pPr>
            <a:r>
              <a:rPr lang="en-US" sz="2000" b="1" kern="0">
                <a:solidFill>
                  <a:srgbClr val="000000"/>
                </a:solidFill>
                <a:latin typeface="Calibri"/>
              </a:rPr>
              <a:t>Status of Deployments</a:t>
            </a:r>
          </a:p>
          <a:p>
            <a:pPr lvl="0" algn="ctr">
              <a:defRPr/>
            </a:pPr>
            <a:r>
              <a:rPr lang="en-US" altLang="ko-KR" sz="2000" kern="0">
                <a:solidFill>
                  <a:srgbClr val="000000"/>
                </a:solidFill>
                <a:latin typeface="Calibri"/>
              </a:rPr>
              <a:t>(Oct. 2025)</a:t>
            </a:r>
          </a:p>
        </p:txBody>
      </p:sp>
      <p:sp>
        <p:nvSpPr>
          <p:cNvPr id="32" name="TextBox 33">
            <a:extLst>
              <a:ext uri="{FF2B5EF4-FFF2-40B4-BE49-F238E27FC236}">
                <a16:creationId xmlns:a16="http://schemas.microsoft.com/office/drawing/2014/main" id="{011BE143-40EA-472E-A36E-52A1AE4B65CD}"/>
              </a:ext>
            </a:extLst>
          </p:cNvPr>
          <p:cNvSpPr txBox="1"/>
          <p:nvPr/>
        </p:nvSpPr>
        <p:spPr>
          <a:xfrm>
            <a:off x="3844927" y="1585740"/>
            <a:ext cx="4335354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Leading Government</a:t>
            </a:r>
            <a:r>
              <a:rPr kumimoji="0" lang="en-US" sz="20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Initiatives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33" name="TextBox 33">
            <a:extLst>
              <a:ext uri="{FF2B5EF4-FFF2-40B4-BE49-F238E27FC236}">
                <a16:creationId xmlns:a16="http://schemas.microsoft.com/office/drawing/2014/main" id="{5470603B-3300-47E4-887A-7AA6B22CA1D6}"/>
              </a:ext>
            </a:extLst>
          </p:cNvPr>
          <p:cNvSpPr txBox="1"/>
          <p:nvPr/>
        </p:nvSpPr>
        <p:spPr>
          <a:xfrm>
            <a:off x="4195890" y="3794506"/>
            <a:ext cx="3820549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Deployment Goals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A0B50F7-F7C2-469D-9F82-A89D5334E09D}"/>
              </a:ext>
            </a:extLst>
          </p:cNvPr>
          <p:cNvSpPr txBox="1"/>
          <p:nvPr/>
        </p:nvSpPr>
        <p:spPr>
          <a:xfrm>
            <a:off x="8720531" y="1585740"/>
            <a:ext cx="3419936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Goals or Focus Areas</a:t>
            </a:r>
            <a:r>
              <a:rPr kumimoji="0" lang="en-US" sz="20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cxnSp>
        <p:nvCxnSpPr>
          <p:cNvPr id="35" name="Straight Connector 14">
            <a:extLst>
              <a:ext uri="{FF2B5EF4-FFF2-40B4-BE49-F238E27FC236}">
                <a16:creationId xmlns:a16="http://schemas.microsoft.com/office/drawing/2014/main" id="{1723EF54-9326-42F7-B9E1-3E1E9F3650EC}"/>
              </a:ext>
            </a:extLst>
          </p:cNvPr>
          <p:cNvCxnSpPr>
            <a:cxnSpLocks/>
          </p:cNvCxnSpPr>
          <p:nvPr/>
        </p:nvCxnSpPr>
        <p:spPr>
          <a:xfrm>
            <a:off x="3627349" y="3758857"/>
            <a:ext cx="5081339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18">
            <a:extLst>
              <a:ext uri="{FF2B5EF4-FFF2-40B4-BE49-F238E27FC236}">
                <a16:creationId xmlns:a16="http://schemas.microsoft.com/office/drawing/2014/main" id="{20A34DD6-0AE2-492B-8493-26F5CCF244E8}"/>
              </a:ext>
            </a:extLst>
          </p:cNvPr>
          <p:cNvSpPr txBox="1"/>
          <p:nvPr/>
        </p:nvSpPr>
        <p:spPr>
          <a:xfrm>
            <a:off x="-22477" y="2643400"/>
            <a:ext cx="3715320" cy="2526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ü"/>
              <a:defRPr/>
            </a:pPr>
            <a:r>
              <a:rPr lang="en-US" altLang="ko-KR" b="1"/>
              <a:t>Stationary FC: </a:t>
            </a:r>
            <a:r>
              <a:rPr lang="en-US" altLang="ko-KR" sz="2400" b="1">
                <a:solidFill>
                  <a:schemeClr val="accent1">
                    <a:lumMod val="50000"/>
                    <a:lumOff val="50000"/>
                  </a:schemeClr>
                </a:solidFill>
              </a:rPr>
              <a:t>1,239.4 MW</a:t>
            </a:r>
            <a:endParaRPr lang="en-US" altLang="ko-KR" sz="1200" b="1">
              <a:solidFill>
                <a:schemeClr val="accent1">
                  <a:lumMod val="50000"/>
                  <a:lumOff val="50000"/>
                </a:schemeClr>
              </a:solidFill>
            </a:endParaRPr>
          </a:p>
          <a:p>
            <a:pPr marL="342900" lvl="0" indent="-342900">
              <a:buFont typeface="Wingdings"/>
              <a:buChar char="ü"/>
              <a:defRPr/>
            </a:pPr>
            <a:endParaRPr lang="en-US" altLang="ko-KR" sz="2000" b="1"/>
          </a:p>
          <a:p>
            <a:pPr marL="285750" lvl="0" indent="-285750">
              <a:buFont typeface="Wingdings"/>
              <a:buChar char="ü"/>
              <a:defRPr/>
            </a:pPr>
            <a:r>
              <a:rPr lang="en-US" altLang="ko-KR" b="1"/>
              <a:t>FCEV:</a:t>
            </a:r>
            <a:r>
              <a:rPr lang="en-US" altLang="ko-KR" sz="2400" b="1">
                <a:solidFill>
                  <a:schemeClr val="accent1">
                    <a:lumMod val="50000"/>
                    <a:lumOff val="50000"/>
                  </a:schemeClr>
                </a:solidFill>
              </a:rPr>
              <a:t> 43,468</a:t>
            </a:r>
            <a:endParaRPr lang="en-US" altLang="ko-KR" sz="1200" b="1">
              <a:solidFill>
                <a:schemeClr val="accent1">
                  <a:lumMod val="50000"/>
                  <a:lumOff val="50000"/>
                </a:schemeClr>
              </a:solidFill>
            </a:endParaRPr>
          </a:p>
          <a:p>
            <a:pPr marL="285750" lvl="0" indent="-285750">
              <a:buFont typeface="Wingdings"/>
              <a:buChar char="ü"/>
              <a:defRPr/>
            </a:pPr>
            <a:endParaRPr lang="en-US" altLang="ko-KR" sz="2400" b="1">
              <a:solidFill>
                <a:schemeClr val="accent1">
                  <a:lumMod val="50000"/>
                  <a:lumOff val="50000"/>
                </a:schemeClr>
              </a:solidFill>
            </a:endParaRPr>
          </a:p>
          <a:p>
            <a:pPr marL="285750" lvl="0" indent="-285750">
              <a:buFont typeface="Wingdings"/>
              <a:buChar char="ü"/>
              <a:defRPr/>
            </a:pPr>
            <a:r>
              <a:rPr lang="en-US" altLang="ko-KR" b="1"/>
              <a:t>FC Bus: </a:t>
            </a:r>
            <a:r>
              <a:rPr lang="en-US" altLang="ko-KR" sz="2400" b="1">
                <a:solidFill>
                  <a:schemeClr val="accent1">
                    <a:lumMod val="50000"/>
                    <a:lumOff val="50000"/>
                  </a:schemeClr>
                </a:solidFill>
              </a:rPr>
              <a:t>2,107 </a:t>
            </a:r>
            <a:r>
              <a:rPr lang="en-US" altLang="ko-KR" sz="1200" b="1">
                <a:solidFill>
                  <a:schemeClr val="accent1">
                    <a:lumMod val="50000"/>
                    <a:lumOff val="50000"/>
                  </a:schemeClr>
                </a:solidFill>
              </a:rPr>
              <a:t>(May)</a:t>
            </a:r>
          </a:p>
          <a:p>
            <a:pPr lvl="0">
              <a:defRPr/>
            </a:pPr>
            <a:endParaRPr lang="en-US" altLang="ko-KR" sz="2000" b="1"/>
          </a:p>
          <a:p>
            <a:pPr marL="285750" lvl="0" indent="-285750">
              <a:buFont typeface="Wingdings"/>
              <a:buChar char="ü"/>
              <a:defRPr/>
            </a:pPr>
            <a:r>
              <a:rPr lang="en-US" altLang="ko-KR" b="1"/>
              <a:t>HRS:</a:t>
            </a:r>
            <a:r>
              <a:rPr lang="en-US" altLang="ko-KR" sz="2000" b="1"/>
              <a:t> </a:t>
            </a:r>
            <a:r>
              <a:rPr lang="en-US" altLang="ko-KR" sz="2400" b="1">
                <a:solidFill>
                  <a:schemeClr val="accent1">
                    <a:lumMod val="50000"/>
                    <a:lumOff val="50000"/>
                  </a:schemeClr>
                </a:solidFill>
              </a:rPr>
              <a:t>434</a:t>
            </a:r>
            <a:endParaRPr lang="en-US" altLang="ko-KR" sz="1200" b="1">
              <a:solidFill>
                <a:schemeClr val="accent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직사각형 20">
            <a:extLst>
              <a:ext uri="{FF2B5EF4-FFF2-40B4-BE49-F238E27FC236}">
                <a16:creationId xmlns:a16="http://schemas.microsoft.com/office/drawing/2014/main" id="{7D7798E9-1CDA-4E6B-A958-07C785C9F4FC}"/>
              </a:ext>
            </a:extLst>
          </p:cNvPr>
          <p:cNvSpPr/>
          <p:nvPr/>
        </p:nvSpPr>
        <p:spPr>
          <a:xfrm>
            <a:off x="3596579" y="2057610"/>
            <a:ext cx="4968607" cy="149369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</a:rPr>
              <a:t>Triple-Up</a:t>
            </a:r>
            <a:r>
              <a:rPr lang="en-US" altLang="ko-KR" b="1" baseline="30000" dirty="0">
                <a:solidFill>
                  <a:srgbClr val="3E3E3E"/>
                </a:solidFill>
                <a:latin typeface="Calibri" panose="020F0502020204030204" pitchFamily="34" charset="0"/>
              </a:rPr>
              <a:t>*</a:t>
            </a:r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</a:rPr>
              <a:t> policy package</a:t>
            </a:r>
            <a:b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</a:rPr>
            </a:br>
            <a:r>
              <a:rPr lang="en-US" altLang="ko-KR" sz="1200" dirty="0">
                <a:solidFill>
                  <a:srgbClr val="3E3E3E"/>
                </a:solidFill>
                <a:latin typeface="Calibri" panose="020F0502020204030204" pitchFamily="34" charset="0"/>
              </a:rPr>
              <a:t>* Scale-up, Build-up, Level-up</a:t>
            </a:r>
          </a:p>
          <a:p>
            <a:pPr algn="ctr"/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</a:rPr>
              <a:t>based on</a:t>
            </a:r>
          </a:p>
          <a:p>
            <a:pPr algn="ctr"/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</a:rPr>
              <a:t>Hydrogen Economy Promotion and Hydrogen Safety Management Law (Feb. ’20)</a:t>
            </a:r>
            <a:endParaRPr lang="ko-KR" altLang="en-US" dirty="0"/>
          </a:p>
        </p:txBody>
      </p:sp>
      <p:sp>
        <p:nvSpPr>
          <p:cNvPr id="38" name="TextBox 22">
            <a:extLst>
              <a:ext uri="{FF2B5EF4-FFF2-40B4-BE49-F238E27FC236}">
                <a16:creationId xmlns:a16="http://schemas.microsoft.com/office/drawing/2014/main" id="{D34CC890-CE83-44E0-8D59-80DCDCED25DA}"/>
              </a:ext>
            </a:extLst>
          </p:cNvPr>
          <p:cNvSpPr txBox="1"/>
          <p:nvPr/>
        </p:nvSpPr>
        <p:spPr>
          <a:xfrm>
            <a:off x="8809666" y="1985850"/>
            <a:ext cx="31789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Huge </a:t>
            </a:r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 creation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Demand-based </a:t>
            </a:r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distribution infrastructure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Clean hydrogen </a:t>
            </a:r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supply chain</a:t>
            </a: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establishment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Institutional foundation for </a:t>
            </a:r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hydrogen market</a:t>
            </a:r>
          </a:p>
        </p:txBody>
      </p:sp>
      <p:cxnSp>
        <p:nvCxnSpPr>
          <p:cNvPr id="39" name="Straight Connector 15">
            <a:extLst>
              <a:ext uri="{FF2B5EF4-FFF2-40B4-BE49-F238E27FC236}">
                <a16:creationId xmlns:a16="http://schemas.microsoft.com/office/drawing/2014/main" id="{282410EA-5A3A-43C1-BEA5-5DB6AC16A714}"/>
              </a:ext>
            </a:extLst>
          </p:cNvPr>
          <p:cNvCxnSpPr>
            <a:cxnSpLocks/>
          </p:cNvCxnSpPr>
          <p:nvPr/>
        </p:nvCxnSpPr>
        <p:spPr>
          <a:xfrm>
            <a:off x="8708688" y="4308494"/>
            <a:ext cx="3256300" cy="0"/>
          </a:xfrm>
          <a:prstGeom prst="line">
            <a:avLst/>
          </a:prstGeom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3">
            <a:extLst>
              <a:ext uri="{FF2B5EF4-FFF2-40B4-BE49-F238E27FC236}">
                <a16:creationId xmlns:a16="http://schemas.microsoft.com/office/drawing/2014/main" id="{AA6A67C3-0313-46AA-BE81-7A802CCE45A5}"/>
              </a:ext>
            </a:extLst>
          </p:cNvPr>
          <p:cNvSpPr txBox="1"/>
          <p:nvPr/>
        </p:nvSpPr>
        <p:spPr>
          <a:xfrm>
            <a:off x="9052195" y="4417285"/>
            <a:ext cx="2842962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Funding 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41" name="TextBox 25">
            <a:extLst>
              <a:ext uri="{FF2B5EF4-FFF2-40B4-BE49-F238E27FC236}">
                <a16:creationId xmlns:a16="http://schemas.microsoft.com/office/drawing/2014/main" id="{4327EBE4-6589-44E3-A0F1-4D17026A56BC}"/>
              </a:ext>
            </a:extLst>
          </p:cNvPr>
          <p:cNvSpPr txBox="1"/>
          <p:nvPr/>
        </p:nvSpPr>
        <p:spPr>
          <a:xfrm>
            <a:off x="8809666" y="4961575"/>
            <a:ext cx="3178997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Mobility subsidy </a:t>
            </a: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budget: </a:t>
            </a:r>
            <a:b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721.8B KRW (528M USD)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altLang="ko-KR" b="1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Hydrogen, FC R&amp;D </a:t>
            </a: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budget: 47.8B</a:t>
            </a:r>
            <a:r>
              <a:rPr lang="ko-KR" altLang="en-US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dirty="0">
                <a:solidFill>
                  <a:srgbClr val="3E3E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KRW (34.9M USD)</a:t>
            </a:r>
          </a:p>
        </p:txBody>
      </p:sp>
      <p:grpSp>
        <p:nvGrpSpPr>
          <p:cNvPr id="42" name="그룹 10">
            <a:extLst>
              <a:ext uri="{FF2B5EF4-FFF2-40B4-BE49-F238E27FC236}">
                <a16:creationId xmlns:a16="http://schemas.microsoft.com/office/drawing/2014/main" id="{930E267C-AD65-498E-B720-F852EB147B1C}"/>
              </a:ext>
            </a:extLst>
          </p:cNvPr>
          <p:cNvGrpSpPr/>
          <p:nvPr/>
        </p:nvGrpSpPr>
        <p:grpSpPr>
          <a:xfrm>
            <a:off x="3606853" y="4305524"/>
            <a:ext cx="5131496" cy="1815919"/>
            <a:chOff x="3499901" y="4317920"/>
            <a:chExt cx="5131496" cy="1815919"/>
          </a:xfrm>
        </p:grpSpPr>
        <p:pic>
          <p:nvPicPr>
            <p:cNvPr id="43" name="그림 21">
              <a:extLst>
                <a:ext uri="{FF2B5EF4-FFF2-40B4-BE49-F238E27FC236}">
                  <a16:creationId xmlns:a16="http://schemas.microsoft.com/office/drawing/2014/main" id="{8014C958-EE4A-4FEA-B391-81D78063AF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499901" y="4317920"/>
              <a:ext cx="5131496" cy="1815919"/>
            </a:xfrm>
            <a:prstGeom prst="rect">
              <a:avLst/>
            </a:prstGeom>
          </p:spPr>
        </p:pic>
        <p:sp>
          <p:nvSpPr>
            <p:cNvPr id="44" name="사각형: 둥근 모서리 1">
              <a:extLst>
                <a:ext uri="{FF2B5EF4-FFF2-40B4-BE49-F238E27FC236}">
                  <a16:creationId xmlns:a16="http://schemas.microsoft.com/office/drawing/2014/main" id="{850FE93E-B18E-4960-AD9F-CD6380680E37}"/>
                </a:ext>
              </a:extLst>
            </p:cNvPr>
            <p:cNvSpPr/>
            <p:nvPr/>
          </p:nvSpPr>
          <p:spPr>
            <a:xfrm>
              <a:off x="7647513" y="5542960"/>
              <a:ext cx="279388" cy="130805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TextBox 2">
              <a:extLst>
                <a:ext uri="{FF2B5EF4-FFF2-40B4-BE49-F238E27FC236}">
                  <a16:creationId xmlns:a16="http://schemas.microsoft.com/office/drawing/2014/main" id="{771966F0-3133-4C8C-88E3-DB124A0ADEC5}"/>
                </a:ext>
              </a:extLst>
            </p:cNvPr>
            <p:cNvSpPr txBox="1"/>
            <p:nvPr/>
          </p:nvSpPr>
          <p:spPr>
            <a:xfrm>
              <a:off x="7554318" y="5486998"/>
              <a:ext cx="5209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50" dirty="0">
                  <a:solidFill>
                    <a:schemeClr val="bg1">
                      <a:lumMod val="85000"/>
                    </a:schemeClr>
                  </a:solidFill>
                </a:rPr>
                <a:t>2.4%</a:t>
              </a:r>
              <a:endParaRPr lang="ko-KR" alt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6" name="사각형: 둥근 모서리 27">
              <a:extLst>
                <a:ext uri="{FF2B5EF4-FFF2-40B4-BE49-F238E27FC236}">
                  <a16:creationId xmlns:a16="http://schemas.microsoft.com/office/drawing/2014/main" id="{080C21B2-E054-4712-A447-65D705900CD0}"/>
                </a:ext>
              </a:extLst>
            </p:cNvPr>
            <p:cNvSpPr/>
            <p:nvPr/>
          </p:nvSpPr>
          <p:spPr>
            <a:xfrm>
              <a:off x="8123287" y="5103332"/>
              <a:ext cx="235771" cy="122548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TextBox 26">
              <a:extLst>
                <a:ext uri="{FF2B5EF4-FFF2-40B4-BE49-F238E27FC236}">
                  <a16:creationId xmlns:a16="http://schemas.microsoft.com/office/drawing/2014/main" id="{5B190CC0-6E4A-4AAA-8E91-19B055C067A1}"/>
                </a:ext>
              </a:extLst>
            </p:cNvPr>
            <p:cNvSpPr txBox="1"/>
            <p:nvPr/>
          </p:nvSpPr>
          <p:spPr>
            <a:xfrm>
              <a:off x="8020383" y="5042677"/>
              <a:ext cx="52097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50" dirty="0">
                  <a:solidFill>
                    <a:schemeClr val="bg1">
                      <a:lumMod val="85000"/>
                    </a:schemeClr>
                  </a:solidFill>
                </a:rPr>
                <a:t>6.2%</a:t>
              </a:r>
              <a:endParaRPr lang="ko-KR" alt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8" name="사각형: 둥근 모서리 3">
              <a:extLst>
                <a:ext uri="{FF2B5EF4-FFF2-40B4-BE49-F238E27FC236}">
                  <a16:creationId xmlns:a16="http://schemas.microsoft.com/office/drawing/2014/main" id="{E59DE37D-23A1-42D9-95A3-C55857701804}"/>
                </a:ext>
              </a:extLst>
            </p:cNvPr>
            <p:cNvSpPr/>
            <p:nvPr/>
          </p:nvSpPr>
          <p:spPr>
            <a:xfrm>
              <a:off x="8086009" y="5929459"/>
              <a:ext cx="302860" cy="19495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TextBox 28">
              <a:extLst>
                <a:ext uri="{FF2B5EF4-FFF2-40B4-BE49-F238E27FC236}">
                  <a16:creationId xmlns:a16="http://schemas.microsoft.com/office/drawing/2014/main" id="{98C2858C-1AEA-4BD4-9247-B314B661E84E}"/>
                </a:ext>
              </a:extLst>
            </p:cNvPr>
            <p:cNvSpPr txBox="1"/>
            <p:nvPr/>
          </p:nvSpPr>
          <p:spPr>
            <a:xfrm>
              <a:off x="8029007" y="5870497"/>
              <a:ext cx="45108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20" dirty="0">
                  <a:solidFill>
                    <a:srgbClr val="233F76"/>
                  </a:solidFill>
                </a:rPr>
                <a:t>2038</a:t>
              </a:r>
              <a:endParaRPr lang="ko-KR" altLang="en-US" sz="1020" dirty="0">
                <a:solidFill>
                  <a:srgbClr val="233F76"/>
                </a:solidFill>
              </a:endParaRPr>
            </a:p>
          </p:txBody>
        </p:sp>
      </p:grpSp>
      <p:cxnSp>
        <p:nvCxnSpPr>
          <p:cNvPr id="50" name="Straight Connector 17">
            <a:extLst>
              <a:ext uri="{FF2B5EF4-FFF2-40B4-BE49-F238E27FC236}">
                <a16:creationId xmlns:a16="http://schemas.microsoft.com/office/drawing/2014/main" id="{31CF0D54-61E9-4F30-AFC1-53282A46BC56}"/>
              </a:ext>
            </a:extLst>
          </p:cNvPr>
          <p:cNvCxnSpPr/>
          <p:nvPr/>
        </p:nvCxnSpPr>
        <p:spPr>
          <a:xfrm>
            <a:off x="3627349" y="1449424"/>
            <a:ext cx="0" cy="490692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13">
            <a:extLst>
              <a:ext uri="{FF2B5EF4-FFF2-40B4-BE49-F238E27FC236}">
                <a16:creationId xmlns:a16="http://schemas.microsoft.com/office/drawing/2014/main" id="{657E88D5-8A20-45A0-9FE6-C5BDEA4FCC4B}"/>
              </a:ext>
            </a:extLst>
          </p:cNvPr>
          <p:cNvCxnSpPr/>
          <p:nvPr/>
        </p:nvCxnSpPr>
        <p:spPr>
          <a:xfrm>
            <a:off x="8720531" y="1467209"/>
            <a:ext cx="0" cy="490692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011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335670" y="1499338"/>
            <a:ext cx="7652017" cy="1551101"/>
          </a:xfrm>
        </p:spPr>
        <p:txBody>
          <a:bodyPr>
            <a:normAutofit/>
          </a:bodyPr>
          <a:lstStyle/>
          <a:p>
            <a:r>
              <a:rPr lang="en-US" sz="7200" dirty="0"/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99F50C-BE38-4BD0-BA84-9B090E1F2B9B}" type="slidenum">
              <a:rPr lang="en-IN" smtClean="0"/>
              <a:pPr/>
              <a:t>7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583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Meiryo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Meiryo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827</Words>
  <Application>Microsoft Office PowerPoint</Application>
  <PresentationFormat>Grand écran</PresentationFormat>
  <Paragraphs>93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Republic of Korea Update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Korea 44th IPHE SC Meeting Country Update Presentation Nov 2025</dc:title>
  <dc:creator/>
  <cp:lastModifiedBy/>
  <cp:revision>8</cp:revision>
  <dcterms:created xsi:type="dcterms:W3CDTF">2018-09-07T20:21:47Z</dcterms:created>
  <dcterms:modified xsi:type="dcterms:W3CDTF">2025-11-24T16:11:51Z</dcterms:modified>
  <cp:version/>
</cp:coreProperties>
</file>